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90" r:id="rId3"/>
    <p:sldId id="303" r:id="rId4"/>
    <p:sldId id="311" r:id="rId5"/>
    <p:sldId id="313" r:id="rId6"/>
    <p:sldId id="314" r:id="rId7"/>
    <p:sldId id="317" r:id="rId8"/>
    <p:sldId id="318" r:id="rId9"/>
    <p:sldId id="319" r:id="rId10"/>
    <p:sldId id="322" r:id="rId11"/>
    <p:sldId id="315" r:id="rId12"/>
    <p:sldId id="320" r:id="rId13"/>
    <p:sldId id="321" r:id="rId14"/>
    <p:sldId id="316"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0" baseline="0">
                <a:solidFill>
                  <a:srgbClr val="000000"/>
                </a:solidFill>
                <a:latin typeface="Calibri"/>
              </a:defRPr>
            </a:pPr>
            <a:r>
              <a:rPr lang="de-DE"/>
              <a:t>Zusammenhang zwischen Erhitzungsdauer und Enzymaktivität</a:t>
            </a:r>
          </a:p>
        </c:rich>
      </c:tx>
      <c:layout>
        <c:manualLayout>
          <c:xMode val="edge"/>
          <c:yMode val="edge"/>
          <c:x val="0.15373155043808989"/>
          <c:y val="3.4304956329580132E-2"/>
        </c:manualLayout>
      </c:layout>
      <c:overlay val="0"/>
    </c:title>
    <c:autoTitleDeleted val="0"/>
    <c:plotArea>
      <c:layout>
        <c:manualLayout>
          <c:xMode val="edge"/>
          <c:yMode val="edge"/>
          <c:x val="0.10210624333954062"/>
          <c:y val="0.17626012838051142"/>
          <c:w val="0.58110128286230711"/>
          <c:h val="0.69767412629929726"/>
        </c:manualLayout>
      </c:layout>
      <c:scatterChart>
        <c:scatterStyle val="lineMarker"/>
        <c:varyColors val="0"/>
        <c:ser>
          <c:idx val="0"/>
          <c:order val="0"/>
          <c:tx>
            <c:strRef>
              <c:f>Hauptversuch!$M$5</c:f>
              <c:strCache>
                <c:ptCount val="1"/>
                <c:pt idx="0">
                  <c:v>Enzymaktivität</c:v>
                </c:pt>
              </c:strCache>
            </c:strRef>
          </c:tx>
          <c:spPr>
            <a:ln w="28800">
              <a:solidFill>
                <a:srgbClr val="004586"/>
              </a:solidFill>
            </a:ln>
          </c:spPr>
          <c:marker>
            <c:symbol val="square"/>
            <c:size val="7"/>
          </c:marker>
          <c:trendline>
            <c:spPr>
              <a:ln w="9360">
                <a:solidFill>
                  <a:srgbClr val="004586"/>
                </a:solidFill>
              </a:ln>
            </c:spPr>
            <c:trendlineType val="exp"/>
            <c:dispRSqr val="1"/>
            <c:dispEq val="1"/>
            <c:trendlineLbl>
              <c:layout>
                <c:manualLayout>
                  <c:x val="-1.0563411070953379E-2"/>
                  <c:y val="-0.22188694798133923"/>
                </c:manualLayout>
              </c:layout>
              <c:numFmt formatCode="General" sourceLinked="0"/>
            </c:trendlineLbl>
          </c:trendline>
          <c:xVal>
            <c:numRef>
              <c:f>Hauptversuch!$L$6:$L$12</c:f>
              <c:numCache>
                <c:formatCode>[$-407]General</c:formatCode>
                <c:ptCount val="7"/>
                <c:pt idx="0">
                  <c:v>0</c:v>
                </c:pt>
                <c:pt idx="1">
                  <c:v>0.5</c:v>
                </c:pt>
                <c:pt idx="2">
                  <c:v>1.5</c:v>
                </c:pt>
                <c:pt idx="3">
                  <c:v>2</c:v>
                </c:pt>
                <c:pt idx="4">
                  <c:v>2.5</c:v>
                </c:pt>
                <c:pt idx="5">
                  <c:v>3</c:v>
                </c:pt>
                <c:pt idx="6">
                  <c:v>6</c:v>
                </c:pt>
              </c:numCache>
            </c:numRef>
          </c:xVal>
          <c:yVal>
            <c:numRef>
              <c:f>Hauptversuch!$M$6:$M$12</c:f>
              <c:numCache>
                <c:formatCode>0.000</c:formatCode>
                <c:ptCount val="7"/>
                <c:pt idx="0">
                  <c:v>0.25600000000000001</c:v>
                </c:pt>
                <c:pt idx="1">
                  <c:v>0.25</c:v>
                </c:pt>
                <c:pt idx="2">
                  <c:v>0.28600000000000003</c:v>
                </c:pt>
                <c:pt idx="3">
                  <c:v>0.23200000000000001</c:v>
                </c:pt>
                <c:pt idx="4">
                  <c:v>0.18000000000000002</c:v>
                </c:pt>
                <c:pt idx="5">
                  <c:v>9.0000000000000011E-2</c:v>
                </c:pt>
                <c:pt idx="6">
                  <c:v>4.8000000000000001E-2</c:v>
                </c:pt>
              </c:numCache>
            </c:numRef>
          </c:yVal>
          <c:smooth val="0"/>
        </c:ser>
        <c:dLbls>
          <c:showLegendKey val="0"/>
          <c:showVal val="0"/>
          <c:showCatName val="0"/>
          <c:showSerName val="0"/>
          <c:showPercent val="0"/>
          <c:showBubbleSize val="0"/>
        </c:dLbls>
        <c:axId val="156698000"/>
        <c:axId val="155633880"/>
      </c:scatterChart>
      <c:valAx>
        <c:axId val="155633880"/>
        <c:scaling>
          <c:orientation val="minMax"/>
        </c:scaling>
        <c:delete val="0"/>
        <c:axPos val="l"/>
        <c:majorGridlines>
          <c:spPr>
            <a:ln w="9360">
              <a:solidFill>
                <a:srgbClr val="B3B3B3"/>
              </a:solidFill>
            </a:ln>
          </c:spPr>
        </c:majorGridlines>
        <c:title>
          <c:tx>
            <c:rich>
              <a:bodyPr/>
              <a:lstStyle/>
              <a:p>
                <a:pPr>
                  <a:defRPr sz="900" b="0" baseline="0">
                    <a:solidFill>
                      <a:srgbClr val="000000"/>
                    </a:solidFill>
                    <a:latin typeface="Calibri"/>
                  </a:defRPr>
                </a:pPr>
                <a:r>
                  <a:rPr lang="de-DE"/>
                  <a:t>Enzymaktivität [</a:t>
                </a:r>
                <a:r>
                  <a:rPr lang="el-GR"/>
                  <a:t>Δ</a:t>
                </a:r>
                <a:r>
                  <a:rPr lang="de-DE"/>
                  <a:t>A420/min/ ml Enzymextrakt]</a:t>
                </a:r>
              </a:p>
            </c:rich>
          </c:tx>
          <c:layout>
            <c:manualLayout>
              <c:xMode val="edge"/>
              <c:yMode val="edge"/>
              <c:x val="3.7946434604324793E-2"/>
              <c:y val="0.16963064295485639"/>
            </c:manualLayout>
          </c:layout>
          <c:overlay val="0"/>
          <c:spPr>
            <a:solidFill>
              <a:sysClr val="window" lastClr="FFFFFF"/>
            </a:solidFill>
          </c:spPr>
        </c:title>
        <c:numFmt formatCode="0.0000" sourceLinked="0"/>
        <c:majorTickMark val="none"/>
        <c:minorTickMark val="none"/>
        <c:tickLblPos val="nextTo"/>
        <c:spPr>
          <a:ln w="9360">
            <a:solidFill>
              <a:srgbClr val="B3B3B3"/>
            </a:solidFill>
          </a:ln>
        </c:spPr>
        <c:txPr>
          <a:bodyPr/>
          <a:lstStyle/>
          <a:p>
            <a:pPr>
              <a:defRPr sz="1000" b="0" baseline="0">
                <a:solidFill>
                  <a:srgbClr val="000000"/>
                </a:solidFill>
                <a:latin typeface="Calibri"/>
              </a:defRPr>
            </a:pPr>
            <a:endParaRPr lang="de-DE"/>
          </a:p>
        </c:txPr>
        <c:crossAx val="156698000"/>
        <c:crosses val="autoZero"/>
        <c:crossBetween val="midCat"/>
      </c:valAx>
      <c:valAx>
        <c:axId val="156698000"/>
        <c:scaling>
          <c:orientation val="minMax"/>
          <c:max val="6"/>
        </c:scaling>
        <c:delete val="0"/>
        <c:axPos val="b"/>
        <c:title>
          <c:tx>
            <c:rich>
              <a:bodyPr/>
              <a:lstStyle/>
              <a:p>
                <a:pPr>
                  <a:defRPr sz="900" b="0" baseline="0">
                    <a:solidFill>
                      <a:srgbClr val="000000"/>
                    </a:solidFill>
                    <a:latin typeface="Calibri"/>
                  </a:defRPr>
                </a:pPr>
                <a:r>
                  <a:rPr lang="de-DE"/>
                  <a:t>Erhitzungszeit [min]</a:t>
                </a:r>
              </a:p>
            </c:rich>
          </c:tx>
          <c:layout>
            <c:manualLayout>
              <c:xMode val="edge"/>
              <c:yMode val="edge"/>
              <c:x val="0.30935215540931449"/>
              <c:y val="0.89403346311691057"/>
            </c:manualLayout>
          </c:layout>
          <c:overlay val="0"/>
        </c:title>
        <c:numFmt formatCode="[$-1000407]General" sourceLinked="0"/>
        <c:majorTickMark val="none"/>
        <c:minorTickMark val="none"/>
        <c:tickLblPos val="nextTo"/>
        <c:spPr>
          <a:ln w="9360">
            <a:solidFill>
              <a:srgbClr val="B3B3B3"/>
            </a:solidFill>
          </a:ln>
        </c:spPr>
        <c:txPr>
          <a:bodyPr/>
          <a:lstStyle/>
          <a:p>
            <a:pPr>
              <a:defRPr sz="1000" b="0" baseline="0">
                <a:solidFill>
                  <a:srgbClr val="000000"/>
                </a:solidFill>
                <a:latin typeface="Calibri"/>
              </a:defRPr>
            </a:pPr>
            <a:endParaRPr lang="de-DE"/>
          </a:p>
        </c:txPr>
        <c:crossAx val="155633880"/>
        <c:crossesAt val="0"/>
        <c:crossBetween val="midCat"/>
      </c:valAx>
      <c:spPr>
        <a:noFill/>
        <a:ln w="9360">
          <a:solidFill>
            <a:srgbClr val="B3B3B3"/>
          </a:solidFill>
          <a:prstDash val="solid"/>
        </a:ln>
      </c:spPr>
    </c:plotArea>
    <c:legend>
      <c:legendPos val="r"/>
      <c:layout/>
      <c:overlay val="0"/>
      <c:spPr>
        <a:noFill/>
        <a:ln>
          <a:noFill/>
        </a:ln>
      </c:spPr>
      <c:txPr>
        <a:bodyPr/>
        <a:lstStyle/>
        <a:p>
          <a:pPr>
            <a:defRPr sz="1000" b="0" baseline="0">
              <a:solidFill>
                <a:srgbClr val="000000"/>
              </a:solidFill>
              <a:latin typeface="Calibri"/>
            </a:defRPr>
          </a:pPr>
          <a:endParaRPr lang="de-DE"/>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E0E02-915E-445A-8B19-455CEF9C0344}" type="datetimeFigureOut">
              <a:rPr lang="de-DE" smtClean="0"/>
              <a:t>04.01.2018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E7C93-D4A0-4D4A-A73E-16BC08560B72}" type="slidenum">
              <a:rPr lang="de-DE" smtClean="0"/>
              <a:t>‹Nr.›</a:t>
            </a:fld>
            <a:endParaRPr lang="de-DE"/>
          </a:p>
        </p:txBody>
      </p:sp>
    </p:spTree>
    <p:extLst>
      <p:ext uri="{BB962C8B-B14F-4D97-AF65-F5344CB8AC3E}">
        <p14:creationId xmlns:p14="http://schemas.microsoft.com/office/powerpoint/2010/main" val="250643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bgerundetes Rechtec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de-DE" smtClean="0"/>
              <a:t>Titelmasterformat durch Klicken bearbeiten</a:t>
            </a:r>
            <a:endParaRPr kumimoji="0" lang="en-US"/>
          </a:p>
        </p:txBody>
      </p:sp>
      <p:sp>
        <p:nvSpPr>
          <p:cNvPr id="20" name="Unt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9" name="Datumsplatzhalter 18"/>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8" name="Fußzeilenplatzhalter 7"/>
          <p:cNvSpPr>
            <a:spLocks noGrp="1"/>
          </p:cNvSpPr>
          <p:nvPr>
            <p:ph type="ftr" sz="quarter" idx="11"/>
          </p:nvPr>
        </p:nvSpPr>
        <p:spPr/>
        <p:txBody>
          <a:bodyPr/>
          <a:lstStyle>
            <a:extLst/>
          </a:lstStyle>
          <a:p>
            <a:endParaRPr kumimoji="0" lang="en-US"/>
          </a:p>
        </p:txBody>
      </p:sp>
      <p:sp>
        <p:nvSpPr>
          <p:cNvPr id="11" name="Foliennummernplatzhalter 10"/>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02920" y="530352"/>
            <a:ext cx="8183880" cy="4187952"/>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5" name="Fußzeilenplatzhalter 4"/>
          <p:cNvSpPr>
            <a:spLocks noGrp="1"/>
          </p:cNvSpPr>
          <p:nvPr>
            <p:ph type="ftr" sz="quarter" idx="11"/>
          </p:nvPr>
        </p:nvSpPr>
        <p:spPr/>
        <p:txBody>
          <a:bodyPr/>
          <a:lstStyle>
            <a:extLst/>
          </a:lstStyle>
          <a:p>
            <a:endParaRPr kumimoji="0" lang="en-US"/>
          </a:p>
        </p:txBody>
      </p:sp>
      <p:sp>
        <p:nvSpPr>
          <p:cNvPr id="6" name="Foliennummernplatzhalter 5"/>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4"/>
            <a:ext cx="1981200" cy="5257799"/>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33400" y="533402"/>
            <a:ext cx="5943600" cy="525780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5" name="Fußzeilenplatzhalter 4"/>
          <p:cNvSpPr>
            <a:spLocks noGrp="1"/>
          </p:cNvSpPr>
          <p:nvPr>
            <p:ph type="ftr" sz="quarter" idx="11"/>
          </p:nvPr>
        </p:nvSpPr>
        <p:spPr/>
        <p:txBody>
          <a:bodyPr/>
          <a:lstStyle>
            <a:extLst/>
          </a:lstStyle>
          <a:p>
            <a:endParaRPr kumimoji="0" lang="en-US"/>
          </a:p>
        </p:txBody>
      </p:sp>
      <p:sp>
        <p:nvSpPr>
          <p:cNvPr id="6" name="Foliennummernplatzhalter 5"/>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2920" y="530352"/>
            <a:ext cx="8183880" cy="4187952"/>
          </a:xfrm>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5" name="Fußzeilenplatzhalter 4"/>
          <p:cNvSpPr>
            <a:spLocks noGrp="1"/>
          </p:cNvSpPr>
          <p:nvPr>
            <p:ph type="ftr" sz="quarter" idx="11"/>
          </p:nvPr>
        </p:nvSpPr>
        <p:spPr/>
        <p:txBody>
          <a:bodyPr/>
          <a:lstStyle>
            <a:extLst/>
          </a:lstStyle>
          <a:p>
            <a:endParaRPr kumimoji="0" lang="en-US"/>
          </a:p>
        </p:txBody>
      </p:sp>
      <p:sp>
        <p:nvSpPr>
          <p:cNvPr id="6" name="Foliennummernplatzhalter 5"/>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14" name="Abgerundetes Rechtec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bgerundetes Rechtec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5" name="Fußzeilenplatzhalter 4"/>
          <p:cNvSpPr>
            <a:spLocks noGrp="1"/>
          </p:cNvSpPr>
          <p:nvPr>
            <p:ph type="ftr" sz="quarter" idx="11"/>
          </p:nvPr>
        </p:nvSpPr>
        <p:spPr/>
        <p:txBody>
          <a:bodyPr/>
          <a:lstStyle>
            <a:extLst/>
          </a:lstStyle>
          <a:p>
            <a:endParaRPr kumimoji="0" lang="en-US"/>
          </a:p>
        </p:txBody>
      </p:sp>
      <p:sp>
        <p:nvSpPr>
          <p:cNvPr id="6" name="Foliennummernplatzhalter 5"/>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6" name="Fußzeilenplatzhalter 5"/>
          <p:cNvSpPr>
            <a:spLocks noGrp="1"/>
          </p:cNvSpPr>
          <p:nvPr>
            <p:ph type="ftr" sz="quarter" idx="11"/>
          </p:nvPr>
        </p:nvSpPr>
        <p:spPr/>
        <p:txBody>
          <a:bodyPr/>
          <a:lstStyle>
            <a:extLst/>
          </a:lstStyle>
          <a:p>
            <a:endParaRPr kumimoji="0" lang="en-US"/>
          </a:p>
        </p:txBody>
      </p:sp>
      <p:sp>
        <p:nvSpPr>
          <p:cNvPr id="7" name="Foliennummernplatzhalter 6"/>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8" name="Fußzeilenplatzhalter 7"/>
          <p:cNvSpPr>
            <a:spLocks noGrp="1"/>
          </p:cNvSpPr>
          <p:nvPr>
            <p:ph type="ftr" sz="quarter" idx="11"/>
          </p:nvPr>
        </p:nvSpPr>
        <p:spPr/>
        <p:txBody>
          <a:bodyPr/>
          <a:lstStyle>
            <a:extLst/>
          </a:lstStyle>
          <a:p>
            <a:endParaRPr kumimoji="0" lang="en-US"/>
          </a:p>
        </p:txBody>
      </p:sp>
      <p:sp>
        <p:nvSpPr>
          <p:cNvPr id="9" name="Foliennummernplatzhalter 8"/>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4" name="Fußzeilenplatzhalter 3"/>
          <p:cNvSpPr>
            <a:spLocks noGrp="1"/>
          </p:cNvSpPr>
          <p:nvPr>
            <p:ph type="ftr" sz="quarter" idx="11"/>
          </p:nvPr>
        </p:nvSpPr>
        <p:spPr/>
        <p:txBody>
          <a:bodyPr/>
          <a:lstStyle>
            <a:extLst/>
          </a:lstStyle>
          <a:p>
            <a:endParaRPr kumimoji="0" lang="en-US"/>
          </a:p>
        </p:txBody>
      </p:sp>
      <p:sp>
        <p:nvSpPr>
          <p:cNvPr id="5" name="Foliennummernplatzhalter 4"/>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umsplatzhalter 1"/>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3" name="Fußzeilenplatzhalter 2"/>
          <p:cNvSpPr>
            <a:spLocks noGrp="1"/>
          </p:cNvSpPr>
          <p:nvPr>
            <p:ph type="ftr" sz="quarter" idx="11"/>
          </p:nvPr>
        </p:nvSpPr>
        <p:spPr/>
        <p:txBody>
          <a:bodyPr/>
          <a:lstStyle>
            <a:extLst/>
          </a:lstStyle>
          <a:p>
            <a:endParaRPr kumimoji="0" lang="en-US"/>
          </a:p>
        </p:txBody>
      </p:sp>
      <p:sp>
        <p:nvSpPr>
          <p:cNvPr id="4" name="Foliennummernplatzhalter 3"/>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6" name="Fußzeilenplatzhalter 5"/>
          <p:cNvSpPr>
            <a:spLocks noGrp="1"/>
          </p:cNvSpPr>
          <p:nvPr>
            <p:ph type="ftr" sz="quarter" idx="11"/>
          </p:nvPr>
        </p:nvSpPr>
        <p:spPr/>
        <p:txBody>
          <a:bodyPr/>
          <a:lstStyle>
            <a:extLst/>
          </a:lstStyle>
          <a:p>
            <a:endParaRPr kumimoji="0" lang="en-US"/>
          </a:p>
        </p:txBody>
      </p:sp>
      <p:sp>
        <p:nvSpPr>
          <p:cNvPr id="7" name="Foliennummernplatzhalter 6"/>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Eine Ecke des Rechtecks abrund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1/4/2018</a:t>
            </a:fld>
            <a:endParaRPr lang="en-US"/>
          </a:p>
        </p:txBody>
      </p:sp>
      <p:sp>
        <p:nvSpPr>
          <p:cNvPr id="6" name="Fußzeilenplatzhalter 5"/>
          <p:cNvSpPr>
            <a:spLocks noGrp="1"/>
          </p:cNvSpPr>
          <p:nvPr>
            <p:ph type="ftr" sz="quarter" idx="11"/>
          </p:nvPr>
        </p:nvSpPr>
        <p:spPr/>
        <p:txBody>
          <a:bodyPr/>
          <a:lstStyle>
            <a:extLst/>
          </a:lstStyle>
          <a:p>
            <a:endParaRPr kumimoji="0" lang="en-US"/>
          </a:p>
        </p:txBody>
      </p:sp>
      <p:sp>
        <p:nvSpPr>
          <p:cNvPr id="7" name="Foliennummernplatzhalter 6"/>
          <p:cNvSpPr>
            <a:spLocks noGrp="1"/>
          </p:cNvSpPr>
          <p:nvPr>
            <p:ph type="sldNum" sz="quarter" idx="12"/>
          </p:nvPr>
        </p:nvSpPr>
        <p:spPr/>
        <p:txBody>
          <a:bodyPr/>
          <a:lstStyle>
            <a:extLst/>
          </a:lstStyle>
          <a:p>
            <a:pPr eaLnBrk="1" latinLnBrk="0" hangingPunct="1"/>
            <a:fld id="{91974DF9-AD47-4691-BA21-BBFCE3637A9A}" type="slidenum">
              <a:rPr kumimoji="0" lang="en-US" smtClean="0"/>
              <a:pPr eaLnBrk="1" latinLnBrk="0" hangingPunct="1"/>
              <a:t>‹Nr.›</a:t>
            </a:fld>
            <a:endParaRPr kumimoji="0" lang="en-US"/>
          </a:p>
        </p:txBody>
      </p:sp>
      <p:sp>
        <p:nvSpPr>
          <p:cNvPr id="3" name="Bildplatzhalt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de-DE" smtClean="0"/>
              <a:t>Bild durch Klicken auf Symbol hinzufügen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bgerundetes Rechtec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elplatzhalt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de-DE" smtClean="0"/>
              <a:t>Titelmasterformat durch Klicken bearbeiten</a:t>
            </a:r>
            <a:endParaRPr kumimoji="0" lang="en-US"/>
          </a:p>
        </p:txBody>
      </p:sp>
      <p:sp>
        <p:nvSpPr>
          <p:cNvPr id="4" name="Textplatzhalt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5" name="Datumsplatzhalt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1/4/2018</a:t>
            </a:fld>
            <a:endParaRPr lang="en-US"/>
          </a:p>
        </p:txBody>
      </p:sp>
      <p:sp>
        <p:nvSpPr>
          <p:cNvPr id="18" name="Fußzeilenplatzhalt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Foliennummernplatzhalt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91974DF9-AD47-4691-BA21-BBFCE3637A9A}" type="slidenum">
              <a:rPr kumimoji="0" lang="en-US" smtClean="0"/>
              <a:pPr eaLnBrk="1" latinLnBrk="0" hangingPunct="1"/>
              <a:t>‹Nr.›</a:t>
            </a:fld>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hyperlink" Target="http://www.neuwoba.de/neuwoba/index.php" TargetMode="External"/><Relationship Id="rId1" Type="http://schemas.openxmlformats.org/officeDocument/2006/relationships/slideLayout" Target="../slideLayouts/slideLayout1.xml"/><Relationship Id="rId6" Type="http://schemas.openxmlformats.org/officeDocument/2006/relationships/hyperlink" Target="https://www.google.de/imgres?imgurl=https://pharmazie.uni-greifswald.de/fileadmin/uni-greifswald/fakultaet/mnf/pharma/biopharmtech/dokumente/Logo_2014_quer_4c_300.jpg&amp;imgrefurl=https://pharmazie.uni-greifswald.de/institut/abteilungen/biopharmazie-und-pharm-technologie/prof-dr-w-weitschies/research/efre/&amp;docid=Z9RB8KxTrTomTM&amp;tbnid=0nSvzuBfDiGSxM:&amp;vet=10ahUKEwjHqZOg9dDTAhUEFiwKHYLxBx8QMwhIKBkwGQ..i&amp;w=638&amp;h=396&amp;bih=934&amp;biw=1920&amp;q=logo%20efre&amp;ved=0ahUKEwjHqZOg9dDTAhUEFiwKHYLxBx8QMwhIKBkwGQ&amp;iact=mrc&amp;uact=8"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jpeg"/><Relationship Id="rId7"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5.png"/><Relationship Id="rId10" Type="http://schemas.openxmlformats.org/officeDocument/2006/relationships/image" Target="../media/image25.jpeg"/><Relationship Id="rId4" Type="http://schemas.openxmlformats.org/officeDocument/2006/relationships/hyperlink" Target="https://www.google.de/imgres?imgurl=https://pharmazie.uni-greifswald.de/fileadmin/uni-greifswald/fakultaet/mnf/pharma/biopharmtech/dokumente/Logo_2014_quer_4c_300.jpg&amp;imgrefurl=https://pharmazie.uni-greifswald.de/institut/abteilungen/biopharmazie-und-pharm-technologie/prof-dr-w-weitschies/research/efre/&amp;docid=Z9RB8KxTrTomTM&amp;tbnid=0nSvzuBfDiGSxM:&amp;vet=10ahUKEwjHqZOg9dDTAhUEFiwKHYLxBx8QMwhIKBkwGQ..i&amp;w=638&amp;h=396&amp;bih=934&amp;biw=1920&amp;q=logo%20efre&amp;ved=0ahUKEwjHqZOg9dDTAhUEFiwKHYLxBx8QMwhIKBkwGQ&amp;iact=mrc&amp;uact=8" TargetMode="External"/><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268760"/>
            <a:ext cx="8280920" cy="1800200"/>
          </a:xfrm>
        </p:spPr>
        <p:txBody>
          <a:bodyPr>
            <a:noAutofit/>
          </a:bodyPr>
          <a:lstStyle/>
          <a:p>
            <a:r>
              <a:rPr lang="de-DE" sz="2800" dirty="0">
                <a:effectLst/>
              </a:rPr>
              <a:t>„</a:t>
            </a:r>
            <a:r>
              <a:rPr lang="de-DE" sz="2800" dirty="0" err="1">
                <a:effectLst/>
              </a:rPr>
              <a:t>RegioSecale</a:t>
            </a:r>
            <a:r>
              <a:rPr lang="de-DE" sz="2800" dirty="0">
                <a:effectLst/>
              </a:rPr>
              <a:t>- Neue </a:t>
            </a:r>
            <a:r>
              <a:rPr lang="de-DE" sz="2800" dirty="0" smtClean="0">
                <a:effectLst/>
              </a:rPr>
              <a:t>Roggenprodukte </a:t>
            </a:r>
            <a:r>
              <a:rPr lang="de-DE" sz="2800" dirty="0">
                <a:effectLst/>
              </a:rPr>
              <a:t>mit maßgeschneiderten Eigenschaften für neue Käuferschichten“</a:t>
            </a:r>
          </a:p>
        </p:txBody>
      </p:sp>
      <p:sp>
        <p:nvSpPr>
          <p:cNvPr id="3" name="Untertitel 2"/>
          <p:cNvSpPr>
            <a:spLocks noGrp="1"/>
          </p:cNvSpPr>
          <p:nvPr>
            <p:ph type="subTitle" idx="1"/>
          </p:nvPr>
        </p:nvSpPr>
        <p:spPr>
          <a:xfrm>
            <a:off x="722376" y="3685032"/>
            <a:ext cx="7772400" cy="1616176"/>
          </a:xfrm>
        </p:spPr>
        <p:txBody>
          <a:bodyPr>
            <a:normAutofit fontScale="92500" lnSpcReduction="10000"/>
          </a:bodyPr>
          <a:lstStyle/>
          <a:p>
            <a:endParaRPr lang="de-DE" sz="2600" b="1" dirty="0" smtClean="0">
              <a:latin typeface="Arial" panose="020B0604020202020204" pitchFamily="34" charset="0"/>
              <a:cs typeface="Arial" panose="020B0604020202020204" pitchFamily="34" charset="0"/>
            </a:endParaRPr>
          </a:p>
          <a:p>
            <a:pPr lvl="0">
              <a:buClr>
                <a:srgbClr val="F07F09"/>
              </a:buClr>
            </a:pPr>
            <a:r>
              <a:rPr lang="de-DE" sz="1800" b="1" dirty="0">
                <a:solidFill>
                  <a:srgbClr val="E3DED1">
                    <a:shade val="25000"/>
                  </a:srgbClr>
                </a:solidFill>
                <a:cs typeface="Arial" panose="020B0604020202020204" pitchFamily="34" charset="0"/>
              </a:rPr>
              <a:t>Bäckerei &amp; Konditorei Hatscher GmbH &amp; Co.KG </a:t>
            </a:r>
          </a:p>
          <a:p>
            <a:pPr lvl="0">
              <a:buClr>
                <a:srgbClr val="F07F09"/>
              </a:buClr>
            </a:pPr>
            <a:endParaRPr lang="de-DE" sz="1000" dirty="0">
              <a:solidFill>
                <a:srgbClr val="E3DED1">
                  <a:shade val="25000"/>
                </a:srgbClr>
              </a:solidFill>
              <a:cs typeface="Arial" panose="020B0604020202020204" pitchFamily="34" charset="0"/>
            </a:endParaRPr>
          </a:p>
          <a:p>
            <a:pPr lvl="0">
              <a:buClr>
                <a:srgbClr val="F07F09"/>
              </a:buClr>
            </a:pPr>
            <a:endParaRPr lang="de-DE" sz="1000" dirty="0">
              <a:solidFill>
                <a:srgbClr val="E3DED1">
                  <a:shade val="25000"/>
                </a:srgbClr>
              </a:solidFill>
              <a:cs typeface="Arial" panose="020B0604020202020204" pitchFamily="34" charset="0"/>
            </a:endParaRPr>
          </a:p>
          <a:p>
            <a:pPr lvl="0">
              <a:buClr>
                <a:srgbClr val="F07F09"/>
              </a:buClr>
            </a:pPr>
            <a:endParaRPr lang="de-DE" sz="1000" dirty="0">
              <a:solidFill>
                <a:srgbClr val="E3DED1">
                  <a:shade val="25000"/>
                </a:srgbClr>
              </a:solidFill>
              <a:cs typeface="Arial" panose="020B0604020202020204" pitchFamily="34" charset="0"/>
            </a:endParaRPr>
          </a:p>
          <a:p>
            <a:pPr lvl="0">
              <a:buClr>
                <a:srgbClr val="F07F09"/>
              </a:buClr>
            </a:pPr>
            <a:endParaRPr lang="de-DE" sz="1000" dirty="0">
              <a:solidFill>
                <a:srgbClr val="E3DED1">
                  <a:shade val="25000"/>
                </a:srgbClr>
              </a:solidFill>
              <a:cs typeface="Arial" panose="020B0604020202020204" pitchFamily="34" charset="0"/>
            </a:endParaRPr>
          </a:p>
        </p:txBody>
      </p:sp>
      <p:pic>
        <p:nvPicPr>
          <p:cNvPr id="1026" name="Picture 2" descr="Ho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11163"/>
            <a:ext cx="28575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C:\Users\Julia H\AppData\Local\Microsoft\Windows\INetCache\IE\DGEZPKYZ\dle-logo-glanz[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9250"/>
            <a:ext cx="1368152" cy="648072"/>
          </a:xfrm>
          <a:prstGeom prst="rect">
            <a:avLst/>
          </a:prstGeom>
          <a:noFill/>
          <a:ln>
            <a:noFill/>
          </a:ln>
        </p:spPr>
      </p:pic>
      <p:pic>
        <p:nvPicPr>
          <p:cNvPr id="7" name="Grafik 6"/>
          <p:cNvPicPr/>
          <p:nvPr/>
        </p:nvPicPr>
        <p:blipFill>
          <a:blip r:embed="rId5" cstate="print">
            <a:extLst>
              <a:ext uri="{28A0092B-C50C-407E-A947-70E740481C1C}">
                <a14:useLocalDpi xmlns:a14="http://schemas.microsoft.com/office/drawing/2010/main" val="0"/>
              </a:ext>
            </a:extLst>
          </a:blip>
          <a:stretch>
            <a:fillRect/>
          </a:stretch>
        </p:blipFill>
        <p:spPr>
          <a:xfrm>
            <a:off x="4211960" y="5739126"/>
            <a:ext cx="1312545" cy="528320"/>
          </a:xfrm>
          <a:prstGeom prst="rect">
            <a:avLst/>
          </a:prstGeom>
        </p:spPr>
      </p:pic>
      <p:pic>
        <p:nvPicPr>
          <p:cNvPr id="9" name="Bild 2" descr="Bildergebnis für logo efre">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75457" y="5649385"/>
            <a:ext cx="1473360" cy="707471"/>
          </a:xfrm>
          <a:prstGeom prst="rect">
            <a:avLst/>
          </a:prstGeom>
          <a:noFill/>
          <a:ln>
            <a:noFill/>
          </a:ln>
        </p:spPr>
      </p:pic>
    </p:spTree>
    <p:extLst>
      <p:ext uri="{BB962C8B-B14F-4D97-AF65-F5344CB8AC3E}">
        <p14:creationId xmlns:p14="http://schemas.microsoft.com/office/powerpoint/2010/main" val="3616962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Umsetzung</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a:p>
        </p:txBody>
      </p:sp>
      <p:sp>
        <p:nvSpPr>
          <p:cNvPr id="7" name="Rechteck 6"/>
          <p:cNvSpPr/>
          <p:nvPr/>
        </p:nvSpPr>
        <p:spPr>
          <a:xfrm>
            <a:off x="539553" y="345713"/>
            <a:ext cx="7776863" cy="2564805"/>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Entwicklung einer Technologie zur Enzyminaktivierung</a:t>
            </a:r>
          </a:p>
          <a:p>
            <a:pPr>
              <a:lnSpc>
                <a:spcPct val="150000"/>
              </a:lnSpc>
              <a:spcAft>
                <a:spcPts val="1000"/>
              </a:spcAft>
            </a:pPr>
            <a:endParaRPr lang="de-DE" sz="2400" dirty="0">
              <a:solidFill>
                <a:schemeClr val="accent1">
                  <a:shade val="50000"/>
                  <a:satMod val="110000"/>
                </a:schemeClr>
              </a:solidFill>
            </a:endParaRPr>
          </a:p>
        </p:txBody>
      </p:sp>
      <p:sp>
        <p:nvSpPr>
          <p:cNvPr id="3" name="Textfeld 2"/>
          <p:cNvSpPr txBox="1"/>
          <p:nvPr/>
        </p:nvSpPr>
        <p:spPr>
          <a:xfrm>
            <a:off x="611560" y="2348880"/>
            <a:ext cx="7632848" cy="451790"/>
          </a:xfrm>
          <a:prstGeom prst="rect">
            <a:avLst/>
          </a:prstGeom>
          <a:noFill/>
        </p:spPr>
        <p:txBody>
          <a:bodyPr wrap="square" rtlCol="0">
            <a:spAutoFit/>
          </a:bodyPr>
          <a:lstStyle/>
          <a:p>
            <a:pPr>
              <a:lnSpc>
                <a:spcPct val="150000"/>
              </a:lnSpc>
              <a:spcAft>
                <a:spcPts val="1000"/>
              </a:spcAft>
            </a:pPr>
            <a:r>
              <a:rPr lang="de-DE" dirty="0" smtClean="0">
                <a:solidFill>
                  <a:schemeClr val="accent1">
                    <a:shade val="50000"/>
                    <a:satMod val="110000"/>
                  </a:schemeClr>
                </a:solidFill>
              </a:rPr>
              <a:t>- chloroplastische </a:t>
            </a:r>
            <a:r>
              <a:rPr lang="de-DE" dirty="0">
                <a:solidFill>
                  <a:schemeClr val="accent1">
                    <a:shade val="50000"/>
                    <a:satMod val="110000"/>
                  </a:schemeClr>
                </a:solidFill>
              </a:rPr>
              <a:t>Polyphenoloxidase (PPO)</a:t>
            </a:r>
          </a:p>
        </p:txBody>
      </p:sp>
      <p:pic>
        <p:nvPicPr>
          <p:cNvPr id="10" name="Grafik 9"/>
          <p:cNvPicPr>
            <a:picLocks noChangeAspect="1"/>
          </p:cNvPicPr>
          <p:nvPr/>
        </p:nvPicPr>
        <p:blipFill>
          <a:blip r:embed="rId2"/>
          <a:stretch>
            <a:fillRect/>
          </a:stretch>
        </p:blipFill>
        <p:spPr>
          <a:xfrm>
            <a:off x="2477651" y="3068960"/>
            <a:ext cx="3900666" cy="2613446"/>
          </a:xfrm>
          <a:prstGeom prst="rect">
            <a:avLst/>
          </a:prstGeom>
          <a:ln>
            <a:noFill/>
          </a:ln>
          <a:effectLst>
            <a:softEdge rad="112500"/>
          </a:effectLst>
        </p:spPr>
      </p:pic>
    </p:spTree>
    <p:extLst>
      <p:ext uri="{BB962C8B-B14F-4D97-AF65-F5344CB8AC3E}">
        <p14:creationId xmlns:p14="http://schemas.microsoft.com/office/powerpoint/2010/main" val="150654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Umsetzung</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a:p>
        </p:txBody>
      </p:sp>
      <p:sp>
        <p:nvSpPr>
          <p:cNvPr id="7" name="Rechteck 6"/>
          <p:cNvSpPr/>
          <p:nvPr/>
        </p:nvSpPr>
        <p:spPr>
          <a:xfrm>
            <a:off x="539553" y="345712"/>
            <a:ext cx="7776864" cy="1882567"/>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Entwicklung einer Technologie zur Enzyminaktivierung</a:t>
            </a:r>
            <a:endParaRPr lang="de-DE" sz="2400" dirty="0">
              <a:solidFill>
                <a:schemeClr val="accent1">
                  <a:shade val="50000"/>
                  <a:satMod val="110000"/>
                </a:schemeClr>
              </a:solidFill>
            </a:endParaRPr>
          </a:p>
        </p:txBody>
      </p:sp>
      <p:graphicFrame>
        <p:nvGraphicFramePr>
          <p:cNvPr id="8" name="Diagramm 7"/>
          <p:cNvGraphicFramePr>
            <a:graphicFrameLocks/>
          </p:cNvGraphicFramePr>
          <p:nvPr>
            <p:extLst>
              <p:ext uri="{D42A27DB-BD31-4B8C-83A1-F6EECF244321}">
                <p14:modId xmlns:p14="http://schemas.microsoft.com/office/powerpoint/2010/main" val="1670920117"/>
              </p:ext>
            </p:extLst>
          </p:nvPr>
        </p:nvGraphicFramePr>
        <p:xfrm>
          <a:off x="755576" y="2111081"/>
          <a:ext cx="6289919" cy="3421080"/>
        </p:xfrm>
        <a:graphic>
          <a:graphicData uri="http://schemas.openxmlformats.org/drawingml/2006/chart">
            <c:chart xmlns:c="http://schemas.openxmlformats.org/drawingml/2006/chart" xmlns:r="http://schemas.openxmlformats.org/officeDocument/2006/relationships" r:id="rId2"/>
          </a:graphicData>
        </a:graphic>
      </p:graphicFrame>
      <p:pic>
        <p:nvPicPr>
          <p:cNvPr id="9" name="Grafik 8"/>
          <p:cNvPicPr/>
          <p:nvPr/>
        </p:nvPicPr>
        <p:blipFill>
          <a:blip r:embed="rId3" cstate="print">
            <a:extLst>
              <a:ext uri="{28A0092B-C50C-407E-A947-70E740481C1C}">
                <a14:useLocalDpi xmlns:a14="http://schemas.microsoft.com/office/drawing/2010/main" val="0"/>
              </a:ext>
            </a:extLst>
          </a:blip>
          <a:stretch>
            <a:fillRect/>
          </a:stretch>
        </p:blipFill>
        <p:spPr>
          <a:xfrm>
            <a:off x="4211960" y="5739126"/>
            <a:ext cx="1312545" cy="528320"/>
          </a:xfrm>
          <a:prstGeom prst="rect">
            <a:avLst/>
          </a:prstGeom>
        </p:spPr>
      </p:pic>
    </p:spTree>
    <p:extLst>
      <p:ext uri="{BB962C8B-B14F-4D97-AF65-F5344CB8AC3E}">
        <p14:creationId xmlns:p14="http://schemas.microsoft.com/office/powerpoint/2010/main" val="4103058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Umsetzung</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a:p>
        </p:txBody>
      </p:sp>
      <p:sp>
        <p:nvSpPr>
          <p:cNvPr id="7" name="Rechteck 6"/>
          <p:cNvSpPr/>
          <p:nvPr/>
        </p:nvSpPr>
        <p:spPr>
          <a:xfrm>
            <a:off x="539553" y="260648"/>
            <a:ext cx="7776864" cy="1807867"/>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a:solidFill>
                  <a:schemeClr val="accent1">
                    <a:shade val="50000"/>
                    <a:satMod val="110000"/>
                  </a:schemeClr>
                </a:solidFill>
              </a:rPr>
              <a:t>Entwicklung einer Technologie zur Enzyminaktivierung</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010989"/>
            <a:ext cx="2787774" cy="3717032"/>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9334" y="1881436"/>
            <a:ext cx="2789042" cy="3718723"/>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995" y="2012067"/>
            <a:ext cx="5354327" cy="4015745"/>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0389" y="1989745"/>
            <a:ext cx="5091216" cy="3818412"/>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2961" y="1858921"/>
            <a:ext cx="3003798" cy="4005064"/>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9920" y="1700808"/>
            <a:ext cx="3438043" cy="4584057"/>
          </a:xfrm>
          <a:prstGeom prst="rect">
            <a:avLst/>
          </a:prstGeom>
        </p:spPr>
      </p:pic>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4510" y="1629905"/>
            <a:ext cx="6012160" cy="4509120"/>
          </a:xfrm>
          <a:prstGeom prst="rect">
            <a:avLst/>
          </a:prstGeom>
        </p:spPr>
      </p:pic>
      <p:pic>
        <p:nvPicPr>
          <p:cNvPr id="15" name="Grafi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519" y="396072"/>
            <a:ext cx="7889781" cy="5917336"/>
          </a:xfrm>
          <a:prstGeom prst="rect">
            <a:avLst/>
          </a:prstGeom>
          <a:ln>
            <a:noFill/>
          </a:ln>
          <a:effectLst>
            <a:softEdge rad="112500"/>
          </a:effectLst>
        </p:spPr>
      </p:pic>
    </p:spTree>
    <p:extLst>
      <p:ext uri="{BB962C8B-B14F-4D97-AF65-F5344CB8AC3E}">
        <p14:creationId xmlns:p14="http://schemas.microsoft.com/office/powerpoint/2010/main" val="11132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Umsetzung</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a:p>
        </p:txBody>
      </p:sp>
      <p:sp>
        <p:nvSpPr>
          <p:cNvPr id="7" name="Rechteck 6"/>
          <p:cNvSpPr/>
          <p:nvPr/>
        </p:nvSpPr>
        <p:spPr>
          <a:xfrm>
            <a:off x="539552" y="404664"/>
            <a:ext cx="7776864" cy="1882567"/>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Überprüfung aller Entwicklungsschritte mittels sensorischer Untersuchungsmethoden.</a:t>
            </a:r>
            <a:endParaRPr lang="de-DE" sz="2400" dirty="0">
              <a:solidFill>
                <a:schemeClr val="accent1">
                  <a:shade val="50000"/>
                  <a:satMod val="110000"/>
                </a:schemeClr>
              </a:solidFill>
            </a:endParaRPr>
          </a:p>
        </p:txBody>
      </p:sp>
      <p:pic>
        <p:nvPicPr>
          <p:cNvPr id="8" name="Grafik 7"/>
          <p:cNvPicPr>
            <a:picLocks noChangeAspect="1"/>
          </p:cNvPicPr>
          <p:nvPr/>
        </p:nvPicPr>
        <p:blipFill>
          <a:blip r:embed="rId2"/>
          <a:stretch>
            <a:fillRect/>
          </a:stretch>
        </p:blipFill>
        <p:spPr>
          <a:xfrm>
            <a:off x="2303776" y="530352"/>
            <a:ext cx="3899191" cy="5562944"/>
          </a:xfrm>
          <a:prstGeom prst="rect">
            <a:avLst/>
          </a:prstGeom>
        </p:spPr>
      </p:pic>
    </p:spTree>
    <p:extLst>
      <p:ext uri="{BB962C8B-B14F-4D97-AF65-F5344CB8AC3E}">
        <p14:creationId xmlns:p14="http://schemas.microsoft.com/office/powerpoint/2010/main" val="2854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Umsetzung</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a:p>
        </p:txBody>
      </p:sp>
      <p:sp>
        <p:nvSpPr>
          <p:cNvPr id="7" name="Rechteck 6"/>
          <p:cNvSpPr/>
          <p:nvPr/>
        </p:nvSpPr>
        <p:spPr>
          <a:xfrm>
            <a:off x="539552" y="404664"/>
            <a:ext cx="7776864" cy="1882567"/>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Überprüfung aller Entwicklungsschritte mittels sensorischer Untersuchungsmethoden.</a:t>
            </a:r>
            <a:endParaRPr lang="de-DE" sz="2400" dirty="0">
              <a:solidFill>
                <a:schemeClr val="accent1">
                  <a:shade val="50000"/>
                  <a:satMod val="110000"/>
                </a:schemeClr>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319496"/>
            <a:ext cx="1846470" cy="3608370"/>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085" y="2253208"/>
            <a:ext cx="4788024" cy="3192016"/>
          </a:xfrm>
          <a:prstGeom prst="rect">
            <a:avLst/>
          </a:prstGeom>
        </p:spPr>
      </p:pic>
      <p:pic>
        <p:nvPicPr>
          <p:cNvPr id="8" name="Grafik 7"/>
          <p:cNvPicPr/>
          <p:nvPr/>
        </p:nvPicPr>
        <p:blipFill>
          <a:blip r:embed="rId4" cstate="print">
            <a:extLst>
              <a:ext uri="{28A0092B-C50C-407E-A947-70E740481C1C}">
                <a14:useLocalDpi xmlns:a14="http://schemas.microsoft.com/office/drawing/2010/main" val="0"/>
              </a:ext>
            </a:extLst>
          </a:blip>
          <a:stretch>
            <a:fillRect/>
          </a:stretch>
        </p:blipFill>
        <p:spPr>
          <a:xfrm>
            <a:off x="4211960" y="5739126"/>
            <a:ext cx="1312545" cy="528320"/>
          </a:xfrm>
          <a:prstGeom prst="rect">
            <a:avLst/>
          </a:prstGeom>
        </p:spPr>
      </p:pic>
    </p:spTree>
    <p:extLst>
      <p:ext uri="{BB962C8B-B14F-4D97-AF65-F5344CB8AC3E}">
        <p14:creationId xmlns:p14="http://schemas.microsoft.com/office/powerpoint/2010/main" val="273928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39553" y="2409825"/>
            <a:ext cx="7992888" cy="2315319"/>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r>
              <a:rPr lang="de-DE" dirty="0" smtClean="0"/>
              <a:t> </a:t>
            </a:r>
            <a:r>
              <a:rPr lang="de-DE" sz="5400" dirty="0" smtClean="0"/>
              <a:t>Vielen Dank für Ihre Aufmerksamkeit!</a:t>
            </a:r>
          </a:p>
        </p:txBody>
      </p:sp>
      <p:pic>
        <p:nvPicPr>
          <p:cNvPr id="6" name="Grafik 5" descr="C:\Users\Julia H\AppData\Local\Microsoft\Windows\INetCache\IE\DGEZPKYZ\dle-logo-glanz[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9250" y="5525690"/>
            <a:ext cx="1368152" cy="648072"/>
          </a:xfrm>
          <a:prstGeom prst="rect">
            <a:avLst/>
          </a:prstGeom>
          <a:noFill/>
          <a:ln>
            <a:noFill/>
          </a:ln>
        </p:spPr>
      </p:pic>
      <p:pic>
        <p:nvPicPr>
          <p:cNvPr id="7" name="Grafik 6"/>
          <p:cNvPicPr/>
          <p:nvPr/>
        </p:nvPicPr>
        <p:blipFill>
          <a:blip r:embed="rId3" cstate="print">
            <a:extLst>
              <a:ext uri="{28A0092B-C50C-407E-A947-70E740481C1C}">
                <a14:useLocalDpi xmlns:a14="http://schemas.microsoft.com/office/drawing/2010/main" val="0"/>
              </a:ext>
            </a:extLst>
          </a:blip>
          <a:stretch>
            <a:fillRect/>
          </a:stretch>
        </p:blipFill>
        <p:spPr>
          <a:xfrm>
            <a:off x="553109" y="5302792"/>
            <a:ext cx="2290699" cy="1006528"/>
          </a:xfrm>
          <a:prstGeom prst="rect">
            <a:avLst/>
          </a:prstGeom>
        </p:spPr>
      </p:pic>
      <p:pic>
        <p:nvPicPr>
          <p:cNvPr id="9" name="Bild 2" descr="Bildergebnis für logo efr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606908" y="5229201"/>
            <a:ext cx="1901195" cy="1025834"/>
          </a:xfrm>
          <a:prstGeom prst="rect">
            <a:avLst/>
          </a:prstGeom>
          <a:noFill/>
          <a:ln>
            <a:noFill/>
          </a:ln>
        </p:spPr>
      </p:pic>
      <p:pic>
        <p:nvPicPr>
          <p:cNvPr id="3" name="Grafik 2"/>
          <p:cNvPicPr>
            <a:picLocks noChangeAspect="1"/>
          </p:cNvPicPr>
          <p:nvPr/>
        </p:nvPicPr>
        <p:blipFill rotWithShape="1">
          <a:blip r:embed="rId6" cstate="print">
            <a:extLst>
              <a:ext uri="{28A0092B-C50C-407E-A947-70E740481C1C}">
                <a14:useLocalDpi xmlns:a14="http://schemas.microsoft.com/office/drawing/2010/main" val="0"/>
              </a:ext>
            </a:extLst>
          </a:blip>
          <a:srcRect r="7683" b="16574"/>
          <a:stretch/>
        </p:blipFill>
        <p:spPr>
          <a:xfrm>
            <a:off x="6945302" y="549020"/>
            <a:ext cx="1544339" cy="1860803"/>
          </a:xfrm>
          <a:prstGeom prst="rect">
            <a:avLst/>
          </a:prstGeom>
        </p:spPr>
      </p:pic>
      <p:pic>
        <p:nvPicPr>
          <p:cNvPr id="4" name="Grafik 3"/>
          <p:cNvPicPr>
            <a:picLocks noChangeAspect="1"/>
          </p:cNvPicPr>
          <p:nvPr/>
        </p:nvPicPr>
        <p:blipFill rotWithShape="1">
          <a:blip r:embed="rId7" cstate="print">
            <a:extLst>
              <a:ext uri="{28A0092B-C50C-407E-A947-70E740481C1C}">
                <a14:useLocalDpi xmlns:a14="http://schemas.microsoft.com/office/drawing/2010/main" val="0"/>
              </a:ext>
            </a:extLst>
          </a:blip>
          <a:srcRect r="9242" b="20166"/>
          <a:stretch/>
        </p:blipFill>
        <p:spPr>
          <a:xfrm>
            <a:off x="5350207" y="549373"/>
            <a:ext cx="1586265" cy="1860451"/>
          </a:xfrm>
          <a:prstGeom prst="rect">
            <a:avLst/>
          </a:prstGeom>
        </p:spPr>
      </p:pic>
      <p:pic>
        <p:nvPicPr>
          <p:cNvPr id="10" name="Grafik 9"/>
          <p:cNvPicPr>
            <a:picLocks noChangeAspect="1"/>
          </p:cNvPicPr>
          <p:nvPr/>
        </p:nvPicPr>
        <p:blipFill rotWithShape="1">
          <a:blip r:embed="rId8" cstate="print">
            <a:extLst>
              <a:ext uri="{28A0092B-C50C-407E-A947-70E740481C1C}">
                <a14:useLocalDpi xmlns:a14="http://schemas.microsoft.com/office/drawing/2010/main" val="0"/>
              </a:ext>
            </a:extLst>
          </a:blip>
          <a:srcRect r="7399" b="18023"/>
          <a:stretch/>
        </p:blipFill>
        <p:spPr>
          <a:xfrm>
            <a:off x="3757403" y="549373"/>
            <a:ext cx="1576172" cy="1860451"/>
          </a:xfrm>
          <a:prstGeom prst="rect">
            <a:avLst/>
          </a:prstGeom>
        </p:spPr>
      </p:pic>
      <p:pic>
        <p:nvPicPr>
          <p:cNvPr id="11" name="Grafik 10"/>
          <p:cNvPicPr>
            <a:picLocks noChangeAspect="1"/>
          </p:cNvPicPr>
          <p:nvPr/>
        </p:nvPicPr>
        <p:blipFill rotWithShape="1">
          <a:blip r:embed="rId9" cstate="print">
            <a:extLst>
              <a:ext uri="{28A0092B-C50C-407E-A947-70E740481C1C}">
                <a14:useLocalDpi xmlns:a14="http://schemas.microsoft.com/office/drawing/2010/main" val="0"/>
              </a:ext>
            </a:extLst>
          </a:blip>
          <a:srcRect r="8556" b="21667"/>
          <a:stretch/>
        </p:blipFill>
        <p:spPr>
          <a:xfrm>
            <a:off x="2100367" y="549725"/>
            <a:ext cx="1628571" cy="1860099"/>
          </a:xfrm>
          <a:prstGeom prst="rect">
            <a:avLst/>
          </a:prstGeom>
        </p:spPr>
      </p:pic>
      <p:pic>
        <p:nvPicPr>
          <p:cNvPr id="12" name="Grafik 11"/>
          <p:cNvPicPr>
            <a:picLocks noChangeAspect="1"/>
          </p:cNvPicPr>
          <p:nvPr/>
        </p:nvPicPr>
        <p:blipFill rotWithShape="1">
          <a:blip r:embed="rId10" cstate="print">
            <a:extLst>
              <a:ext uri="{28A0092B-C50C-407E-A947-70E740481C1C}">
                <a14:useLocalDpi xmlns:a14="http://schemas.microsoft.com/office/drawing/2010/main" val="0"/>
              </a:ext>
            </a:extLst>
          </a:blip>
          <a:srcRect r="2676" b="13010"/>
          <a:stretch/>
        </p:blipFill>
        <p:spPr>
          <a:xfrm>
            <a:off x="539554" y="549726"/>
            <a:ext cx="1560814" cy="1860100"/>
          </a:xfrm>
          <a:prstGeom prst="rect">
            <a:avLst/>
          </a:prstGeom>
        </p:spPr>
      </p:pic>
    </p:spTree>
    <p:extLst>
      <p:ext uri="{BB962C8B-B14F-4D97-AF65-F5344CB8AC3E}">
        <p14:creationId xmlns:p14="http://schemas.microsoft.com/office/powerpoint/2010/main" val="471784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Projektidee</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smtClean="0"/>
          </a:p>
        </p:txBody>
      </p:sp>
      <p:sp>
        <p:nvSpPr>
          <p:cNvPr id="2" name="Rechteck 1"/>
          <p:cNvSpPr/>
          <p:nvPr/>
        </p:nvSpPr>
        <p:spPr>
          <a:xfrm>
            <a:off x="755576" y="2276872"/>
            <a:ext cx="7560840" cy="1815882"/>
          </a:xfrm>
          <a:prstGeom prst="rect">
            <a:avLst/>
          </a:prstGeom>
        </p:spPr>
        <p:txBody>
          <a:bodyPr wrap="square">
            <a:spAutoFit/>
          </a:bodyPr>
          <a:lstStyle/>
          <a:p>
            <a:r>
              <a:rPr lang="de-DE" dirty="0">
                <a:solidFill>
                  <a:schemeClr val="accent1">
                    <a:lumMod val="75000"/>
                  </a:schemeClr>
                </a:solidFill>
              </a:rPr>
              <a:t>„</a:t>
            </a:r>
            <a:r>
              <a:rPr lang="de-DE" sz="2800" b="1" dirty="0">
                <a:solidFill>
                  <a:schemeClr val="accent1">
                    <a:lumMod val="75000"/>
                  </a:schemeClr>
                </a:solidFill>
                <a:latin typeface="+mj-lt"/>
                <a:ea typeface="+mj-ea"/>
                <a:cs typeface="+mj-cs"/>
              </a:rPr>
              <a:t>RegioSecale- Neue Roggenprodukte mit maßgeschneiderten Eigenschaften für neue Käuferschichten“</a:t>
            </a:r>
          </a:p>
        </p:txBody>
      </p:sp>
      <p:pic>
        <p:nvPicPr>
          <p:cNvPr id="7" name="Grafik 6"/>
          <p:cNvPicPr/>
          <p:nvPr/>
        </p:nvPicPr>
        <p:blipFill>
          <a:blip r:embed="rId2" cstate="print">
            <a:extLst>
              <a:ext uri="{28A0092B-C50C-407E-A947-70E740481C1C}">
                <a14:useLocalDpi xmlns:a14="http://schemas.microsoft.com/office/drawing/2010/main" val="0"/>
              </a:ext>
            </a:extLst>
          </a:blip>
          <a:stretch>
            <a:fillRect/>
          </a:stretch>
        </p:blipFill>
        <p:spPr>
          <a:xfrm>
            <a:off x="4211960" y="5739126"/>
            <a:ext cx="1312545" cy="528320"/>
          </a:xfrm>
          <a:prstGeom prst="rect">
            <a:avLst/>
          </a:prstGeom>
        </p:spPr>
      </p:pic>
    </p:spTree>
    <p:extLst>
      <p:ext uri="{BB962C8B-B14F-4D97-AF65-F5344CB8AC3E}">
        <p14:creationId xmlns:p14="http://schemas.microsoft.com/office/powerpoint/2010/main" val="2112320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Projektziel</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smtClean="0"/>
          </a:p>
        </p:txBody>
      </p:sp>
      <p:sp>
        <p:nvSpPr>
          <p:cNvPr id="2" name="Rechteck 1"/>
          <p:cNvSpPr/>
          <p:nvPr/>
        </p:nvSpPr>
        <p:spPr>
          <a:xfrm>
            <a:off x="706428" y="1556792"/>
            <a:ext cx="7776864" cy="3469861"/>
          </a:xfrm>
          <a:prstGeom prst="rect">
            <a:avLst/>
          </a:prstGeom>
        </p:spPr>
        <p:txBody>
          <a:bodyPr wrap="square">
            <a:spAutoFit/>
          </a:bodyPr>
          <a:lstStyle/>
          <a:p>
            <a:pPr>
              <a:lnSpc>
                <a:spcPct val="150000"/>
              </a:lnSpc>
              <a:spcAft>
                <a:spcPts val="1000"/>
              </a:spcAft>
            </a:pPr>
            <a:r>
              <a:rPr lang="de-DE" sz="2400" dirty="0">
                <a:solidFill>
                  <a:schemeClr val="accent1">
                    <a:shade val="50000"/>
                    <a:satMod val="110000"/>
                  </a:schemeClr>
                </a:solidFill>
              </a:rPr>
              <a:t>1.)	Geschmack, Textur,  Rezeptur: </a:t>
            </a: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Ziel </a:t>
            </a:r>
            <a:r>
              <a:rPr lang="de-DE" sz="2400" dirty="0">
                <a:solidFill>
                  <a:schemeClr val="accent1">
                    <a:shade val="50000"/>
                    <a:satMod val="110000"/>
                  </a:schemeClr>
                </a:solidFill>
              </a:rPr>
              <a:t>ist ein softes Kleingebäck mit wenig Säure. Die Krume soll eine helle Farbe aufweisen. Die Deklaration der Zutaten soll den Erwartungen der Kunden an  ein typisches Kleingebäck von einem Handwerksbäcker entsprechen</a:t>
            </a:r>
            <a:r>
              <a:rPr lang="de-DE" sz="2400" dirty="0" smtClean="0">
                <a:solidFill>
                  <a:schemeClr val="accent1">
                    <a:shade val="50000"/>
                    <a:satMod val="110000"/>
                  </a:schemeClr>
                </a:solidFill>
              </a:rPr>
              <a:t>.</a:t>
            </a:r>
            <a:endParaRPr lang="de-DE" sz="2400" dirty="0">
              <a:solidFill>
                <a:schemeClr val="accent1">
                  <a:shade val="50000"/>
                  <a:satMod val="110000"/>
                </a:schemeClr>
              </a:solidFill>
            </a:endParaRPr>
          </a:p>
        </p:txBody>
      </p:sp>
      <p:pic>
        <p:nvPicPr>
          <p:cNvPr id="7" name="Grafik 6"/>
          <p:cNvPicPr/>
          <p:nvPr/>
        </p:nvPicPr>
        <p:blipFill>
          <a:blip r:embed="rId2" cstate="print">
            <a:extLst>
              <a:ext uri="{28A0092B-C50C-407E-A947-70E740481C1C}">
                <a14:useLocalDpi xmlns:a14="http://schemas.microsoft.com/office/drawing/2010/main" val="0"/>
              </a:ext>
            </a:extLst>
          </a:blip>
          <a:stretch>
            <a:fillRect/>
          </a:stretch>
        </p:blipFill>
        <p:spPr>
          <a:xfrm>
            <a:off x="4211960" y="5739126"/>
            <a:ext cx="1312545" cy="528320"/>
          </a:xfrm>
          <a:prstGeom prst="rect">
            <a:avLst/>
          </a:prstGeom>
        </p:spPr>
      </p:pic>
    </p:spTree>
    <p:extLst>
      <p:ext uri="{BB962C8B-B14F-4D97-AF65-F5344CB8AC3E}">
        <p14:creationId xmlns:p14="http://schemas.microsoft.com/office/powerpoint/2010/main" val="3267148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Projektziel</a:t>
            </a:r>
            <a:endParaRPr lang="de-DE" sz="2400" b="1" u="sng" dirty="0" smtClean="0"/>
          </a:p>
        </p:txBody>
      </p:sp>
      <p:sp>
        <p:nvSpPr>
          <p:cNvPr id="5" name="Rectangle 3"/>
          <p:cNvSpPr txBox="1">
            <a:spLocks noChangeArrowheads="1"/>
          </p:cNvSpPr>
          <p:nvPr/>
        </p:nvSpPr>
        <p:spPr>
          <a:xfrm>
            <a:off x="502920" y="2564904"/>
            <a:ext cx="7992888" cy="1872208"/>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de-DE" sz="2400" dirty="0" smtClean="0"/>
              <a:t>2</a:t>
            </a:r>
            <a:r>
              <a:rPr lang="de-DE" sz="2400" dirty="0"/>
              <a:t>.)	</a:t>
            </a:r>
            <a:r>
              <a:rPr lang="de-DE" sz="2400" dirty="0" smtClean="0"/>
              <a:t>Angepasste </a:t>
            </a:r>
            <a:r>
              <a:rPr lang="de-DE" sz="2400" dirty="0"/>
              <a:t>Darreichungsformen: </a:t>
            </a:r>
            <a:endParaRPr lang="de-DE" sz="2400" dirty="0" smtClean="0"/>
          </a:p>
          <a:p>
            <a:endParaRPr lang="de-DE" sz="2400" dirty="0" smtClean="0"/>
          </a:p>
          <a:p>
            <a:r>
              <a:rPr lang="de-DE" sz="2400" dirty="0" smtClean="0"/>
              <a:t>Für </a:t>
            </a:r>
            <a:r>
              <a:rPr lang="de-DE" sz="2400" dirty="0"/>
              <a:t>den Verbraucher soll ein hoher Grad an Convenience zum Kauf anregen.</a:t>
            </a:r>
          </a:p>
          <a:p>
            <a:pPr marL="285750" indent="-285750">
              <a:buFont typeface="Arial" panose="020B0604020202020204" pitchFamily="34" charset="0"/>
              <a:buChar char="•"/>
            </a:pPr>
            <a:endParaRPr lang="de-DE" sz="2400" dirty="0" smtClean="0"/>
          </a:p>
        </p:txBody>
      </p:sp>
      <p:pic>
        <p:nvPicPr>
          <p:cNvPr id="7" name="Grafik 6"/>
          <p:cNvPicPr/>
          <p:nvPr/>
        </p:nvPicPr>
        <p:blipFill>
          <a:blip r:embed="rId2" cstate="print">
            <a:extLst>
              <a:ext uri="{28A0092B-C50C-407E-A947-70E740481C1C}">
                <a14:useLocalDpi xmlns:a14="http://schemas.microsoft.com/office/drawing/2010/main" val="0"/>
              </a:ext>
            </a:extLst>
          </a:blip>
          <a:stretch>
            <a:fillRect/>
          </a:stretch>
        </p:blipFill>
        <p:spPr>
          <a:xfrm>
            <a:off x="4211960" y="5739126"/>
            <a:ext cx="1312545" cy="528320"/>
          </a:xfrm>
          <a:prstGeom prst="rect">
            <a:avLst/>
          </a:prstGeom>
        </p:spPr>
      </p:pic>
    </p:spTree>
    <p:extLst>
      <p:ext uri="{BB962C8B-B14F-4D97-AF65-F5344CB8AC3E}">
        <p14:creationId xmlns:p14="http://schemas.microsoft.com/office/powerpoint/2010/main" val="369069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Projektziel</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smtClean="0"/>
          </a:p>
        </p:txBody>
      </p:sp>
      <p:sp>
        <p:nvSpPr>
          <p:cNvPr id="2" name="Rechteck 1"/>
          <p:cNvSpPr/>
          <p:nvPr/>
        </p:nvSpPr>
        <p:spPr>
          <a:xfrm>
            <a:off x="757267" y="2190428"/>
            <a:ext cx="7776864" cy="2361865"/>
          </a:xfrm>
          <a:prstGeom prst="rect">
            <a:avLst/>
          </a:prstGeom>
        </p:spPr>
        <p:txBody>
          <a:bodyPr wrap="square">
            <a:spAutoFit/>
          </a:bodyPr>
          <a:lstStyle/>
          <a:p>
            <a:pPr>
              <a:lnSpc>
                <a:spcPct val="150000"/>
              </a:lnSpc>
              <a:spcAft>
                <a:spcPts val="1000"/>
              </a:spcAft>
            </a:pPr>
            <a:r>
              <a:rPr lang="de-DE" sz="2400" dirty="0" smtClean="0">
                <a:solidFill>
                  <a:schemeClr val="accent1">
                    <a:shade val="50000"/>
                    <a:satMod val="110000"/>
                  </a:schemeClr>
                </a:solidFill>
              </a:rPr>
              <a:t>3.)	Inhaltsstoffe:</a:t>
            </a:r>
          </a:p>
          <a:p>
            <a:pPr>
              <a:lnSpc>
                <a:spcPct val="150000"/>
              </a:lnSpc>
              <a:spcAft>
                <a:spcPts val="1000"/>
              </a:spcAft>
            </a:pPr>
            <a:r>
              <a:rPr lang="de-DE" sz="2400" dirty="0" smtClean="0">
                <a:solidFill>
                  <a:schemeClr val="accent1">
                    <a:shade val="50000"/>
                    <a:satMod val="110000"/>
                  </a:schemeClr>
                </a:solidFill>
              </a:rPr>
              <a:t>Optimierung der ernährungsphysiologischen Eigenschaften durch pflanzliche Zusätze mit positiven gesundheitlichen Eigenschaften.</a:t>
            </a:r>
          </a:p>
        </p:txBody>
      </p:sp>
      <p:pic>
        <p:nvPicPr>
          <p:cNvPr id="7" name="Grafik 6"/>
          <p:cNvPicPr/>
          <p:nvPr/>
        </p:nvPicPr>
        <p:blipFill>
          <a:blip r:embed="rId2" cstate="print">
            <a:extLst>
              <a:ext uri="{28A0092B-C50C-407E-A947-70E740481C1C}">
                <a14:useLocalDpi xmlns:a14="http://schemas.microsoft.com/office/drawing/2010/main" val="0"/>
              </a:ext>
            </a:extLst>
          </a:blip>
          <a:stretch>
            <a:fillRect/>
          </a:stretch>
        </p:blipFill>
        <p:spPr>
          <a:xfrm>
            <a:off x="4211960" y="5739126"/>
            <a:ext cx="1312545" cy="528320"/>
          </a:xfrm>
          <a:prstGeom prst="rect">
            <a:avLst/>
          </a:prstGeom>
        </p:spPr>
      </p:pic>
    </p:spTree>
    <p:extLst>
      <p:ext uri="{BB962C8B-B14F-4D97-AF65-F5344CB8AC3E}">
        <p14:creationId xmlns:p14="http://schemas.microsoft.com/office/powerpoint/2010/main" val="86146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Projektziel</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smtClean="0"/>
          </a:p>
        </p:txBody>
      </p:sp>
      <p:sp>
        <p:nvSpPr>
          <p:cNvPr id="2" name="Rechteck 1"/>
          <p:cNvSpPr/>
          <p:nvPr/>
        </p:nvSpPr>
        <p:spPr>
          <a:xfrm>
            <a:off x="706428" y="1376772"/>
            <a:ext cx="7776864" cy="2564805"/>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4</a:t>
            </a:r>
            <a:r>
              <a:rPr lang="de-DE" sz="2400" dirty="0">
                <a:solidFill>
                  <a:schemeClr val="accent1">
                    <a:shade val="50000"/>
                    <a:satMod val="110000"/>
                  </a:schemeClr>
                </a:solidFill>
              </a:rPr>
              <a:t>.)	</a:t>
            </a:r>
            <a:r>
              <a:rPr lang="de-DE" sz="2400" dirty="0" smtClean="0">
                <a:solidFill>
                  <a:schemeClr val="accent1">
                    <a:shade val="50000"/>
                    <a:satMod val="110000"/>
                  </a:schemeClr>
                </a:solidFill>
              </a:rPr>
              <a:t>Verbraucher:</a:t>
            </a:r>
          </a:p>
          <a:p>
            <a:pPr>
              <a:lnSpc>
                <a:spcPct val="150000"/>
              </a:lnSpc>
              <a:spcAft>
                <a:spcPts val="1000"/>
              </a:spcAft>
            </a:pPr>
            <a:r>
              <a:rPr lang="de-DE" sz="2400" dirty="0" smtClean="0">
                <a:solidFill>
                  <a:schemeClr val="accent1">
                    <a:shade val="50000"/>
                    <a:satMod val="110000"/>
                  </a:schemeClr>
                </a:solidFill>
              </a:rPr>
              <a:t>Nachweis </a:t>
            </a:r>
            <a:r>
              <a:rPr lang="de-DE" sz="2400" dirty="0">
                <a:solidFill>
                  <a:schemeClr val="accent1">
                    <a:shade val="50000"/>
                    <a:satMod val="110000"/>
                  </a:schemeClr>
                </a:solidFill>
              </a:rPr>
              <a:t>der verbesserten </a:t>
            </a:r>
            <a:r>
              <a:rPr lang="de-DE" sz="2400" dirty="0" smtClean="0">
                <a:solidFill>
                  <a:schemeClr val="accent1">
                    <a:shade val="50000"/>
                    <a:satMod val="110000"/>
                  </a:schemeClr>
                </a:solidFill>
              </a:rPr>
              <a:t>Verbraucher-akzeptanz </a:t>
            </a:r>
            <a:r>
              <a:rPr lang="de-DE" sz="2400" dirty="0">
                <a:solidFill>
                  <a:schemeClr val="accent1">
                    <a:shade val="50000"/>
                    <a:satMod val="110000"/>
                  </a:schemeClr>
                </a:solidFill>
              </a:rPr>
              <a:t>in der Zielgruppe der 10- 30 </a:t>
            </a:r>
            <a:r>
              <a:rPr lang="de-DE" sz="2400" dirty="0" smtClean="0">
                <a:solidFill>
                  <a:schemeClr val="accent1">
                    <a:shade val="50000"/>
                    <a:satMod val="110000"/>
                  </a:schemeClr>
                </a:solidFill>
              </a:rPr>
              <a:t>Jährigen.</a:t>
            </a:r>
            <a:endParaRPr lang="de-DE" sz="2400" dirty="0">
              <a:solidFill>
                <a:schemeClr val="accent1">
                  <a:shade val="50000"/>
                  <a:satMod val="110000"/>
                </a:schemeClr>
              </a:solidFill>
            </a:endParaRPr>
          </a:p>
        </p:txBody>
      </p:sp>
      <p:pic>
        <p:nvPicPr>
          <p:cNvPr id="7" name="Grafik 6"/>
          <p:cNvPicPr/>
          <p:nvPr/>
        </p:nvPicPr>
        <p:blipFill>
          <a:blip r:embed="rId2" cstate="print">
            <a:extLst>
              <a:ext uri="{28A0092B-C50C-407E-A947-70E740481C1C}">
                <a14:useLocalDpi xmlns:a14="http://schemas.microsoft.com/office/drawing/2010/main" val="0"/>
              </a:ext>
            </a:extLst>
          </a:blip>
          <a:stretch>
            <a:fillRect/>
          </a:stretch>
        </p:blipFill>
        <p:spPr>
          <a:xfrm>
            <a:off x="4211960" y="5739126"/>
            <a:ext cx="1312545" cy="528320"/>
          </a:xfrm>
          <a:prstGeom prst="rect">
            <a:avLst/>
          </a:prstGeom>
        </p:spPr>
      </p:pic>
    </p:spTree>
    <p:extLst>
      <p:ext uri="{BB962C8B-B14F-4D97-AF65-F5344CB8AC3E}">
        <p14:creationId xmlns:p14="http://schemas.microsoft.com/office/powerpoint/2010/main" val="3773944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Umsetzung</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a:p>
        </p:txBody>
      </p:sp>
      <p:sp>
        <p:nvSpPr>
          <p:cNvPr id="7" name="Rechteck 6"/>
          <p:cNvSpPr/>
          <p:nvPr/>
        </p:nvSpPr>
        <p:spPr>
          <a:xfrm>
            <a:off x="539553" y="460459"/>
            <a:ext cx="7776864" cy="1328569"/>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Auswahl geeigneter Roggensorten</a:t>
            </a:r>
            <a:endParaRPr lang="de-DE" sz="2400" dirty="0">
              <a:solidFill>
                <a:schemeClr val="accent1">
                  <a:shade val="50000"/>
                  <a:satMod val="110000"/>
                </a:schemeClr>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764196"/>
            <a:ext cx="5244075" cy="3933056"/>
          </a:xfrm>
          <a:prstGeom prst="rect">
            <a:avLst/>
          </a:prstGeom>
        </p:spPr>
      </p:pic>
    </p:spTree>
    <p:extLst>
      <p:ext uri="{BB962C8B-B14F-4D97-AF65-F5344CB8AC3E}">
        <p14:creationId xmlns:p14="http://schemas.microsoft.com/office/powerpoint/2010/main" val="239487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Umsetzung</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a:p>
        </p:txBody>
      </p:sp>
      <p:sp>
        <p:nvSpPr>
          <p:cNvPr id="7" name="Rechteck 6"/>
          <p:cNvSpPr/>
          <p:nvPr/>
        </p:nvSpPr>
        <p:spPr>
          <a:xfrm>
            <a:off x="539553" y="460459"/>
            <a:ext cx="7776864" cy="1328569"/>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Auswahl geeigneter Roggensorten</a:t>
            </a:r>
            <a:endParaRPr lang="de-DE" sz="2400" dirty="0">
              <a:solidFill>
                <a:schemeClr val="accent1">
                  <a:shade val="50000"/>
                  <a:satMod val="110000"/>
                </a:schemeClr>
              </a:solidFill>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809731"/>
            <a:ext cx="5015342" cy="3761507"/>
          </a:xfrm>
          <a:prstGeom prst="rect">
            <a:avLst/>
          </a:prstGeom>
        </p:spPr>
      </p:pic>
    </p:spTree>
    <p:extLst>
      <p:ext uri="{BB962C8B-B14F-4D97-AF65-F5344CB8AC3E}">
        <p14:creationId xmlns:p14="http://schemas.microsoft.com/office/powerpoint/2010/main" val="2430731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02920" y="530352"/>
            <a:ext cx="8183880" cy="594392"/>
          </a:xfrm>
          <a:prstGeom prst="rect">
            <a:avLst/>
          </a:prstGeom>
        </p:spPr>
        <p:txBody>
          <a:bodyPr vert="horz" lIns="91440" bIns="0" anchor="b">
            <a:norm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de-DE" sz="2400" b="1" dirty="0" smtClean="0">
                <a:latin typeface="Agfa Rotis Semisans" pitchFamily="34" charset="0"/>
              </a:rPr>
              <a:t>Umsetzung</a:t>
            </a:r>
            <a:endParaRPr lang="de-DE" sz="2400" b="1" u="sng" dirty="0" smtClean="0"/>
          </a:p>
        </p:txBody>
      </p:sp>
      <p:sp>
        <p:nvSpPr>
          <p:cNvPr id="5" name="Rectangle 3"/>
          <p:cNvSpPr txBox="1">
            <a:spLocks noChangeArrowheads="1"/>
          </p:cNvSpPr>
          <p:nvPr/>
        </p:nvSpPr>
        <p:spPr>
          <a:xfrm>
            <a:off x="539553" y="1484784"/>
            <a:ext cx="7992888" cy="3960440"/>
          </a:xfrm>
          <a:prstGeom prst="rect">
            <a:avLst/>
          </a:prstGeom>
        </p:spPr>
        <p:txBody>
          <a:bodyPr vert="horz" lIns="118872" tIns="0" anchor="t">
            <a:normAutofit/>
          </a:bodyPr>
          <a:lstStyle>
            <a:lvl1pPr marL="0" marR="36576" indent="0" algn="l" rtl="0" eaLnBrk="1" latinLnBrk="0" hangingPunct="1">
              <a:spcBef>
                <a:spcPts val="0"/>
              </a:spcBef>
              <a:spcAft>
                <a:spcPts val="0"/>
              </a:spcAft>
              <a:buClr>
                <a:schemeClr val="accent1"/>
              </a:buClr>
              <a:buSzPct val="80000"/>
              <a:buFont typeface="Wingdings 2"/>
              <a:buNone/>
              <a:defRPr kumimoji="0" sz="1800" b="0" kern="1200">
                <a:solidFill>
                  <a:schemeClr val="accent1">
                    <a:shade val="50000"/>
                    <a:satMod val="110000"/>
                  </a:schemeClr>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800" kern="1200">
                <a:solidFill>
                  <a:schemeClr val="tx1">
                    <a:tint val="75000"/>
                  </a:schemeClr>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600" kern="1200">
                <a:solidFill>
                  <a:schemeClr val="tx1">
                    <a:tint val="75000"/>
                  </a:schemeClr>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1400" kern="1200">
                <a:solidFill>
                  <a:schemeClr val="tx1">
                    <a:tint val="75000"/>
                  </a:schemeClr>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1400" kern="1200">
                <a:solidFill>
                  <a:schemeClr val="tx1">
                    <a:tint val="75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de-DE" sz="2400" dirty="0"/>
          </a:p>
        </p:txBody>
      </p:sp>
      <p:sp>
        <p:nvSpPr>
          <p:cNvPr id="7" name="Rechteck 6"/>
          <p:cNvSpPr/>
          <p:nvPr/>
        </p:nvSpPr>
        <p:spPr>
          <a:xfrm>
            <a:off x="539553" y="460459"/>
            <a:ext cx="7776864" cy="1328569"/>
          </a:xfrm>
          <a:prstGeom prst="rect">
            <a:avLst/>
          </a:prstGeom>
        </p:spPr>
        <p:txBody>
          <a:bodyPr wrap="square">
            <a:spAutoFit/>
          </a:bodyPr>
          <a:lstStyle/>
          <a:p>
            <a:pPr>
              <a:lnSpc>
                <a:spcPct val="150000"/>
              </a:lnSpc>
              <a:spcAft>
                <a:spcPts val="1000"/>
              </a:spcAft>
            </a:pPr>
            <a:endParaRPr lang="de-DE" sz="2400" dirty="0" smtClean="0">
              <a:solidFill>
                <a:schemeClr val="accent1">
                  <a:shade val="50000"/>
                  <a:satMod val="110000"/>
                </a:schemeClr>
              </a:solidFill>
            </a:endParaRPr>
          </a:p>
          <a:p>
            <a:pPr>
              <a:lnSpc>
                <a:spcPct val="150000"/>
              </a:lnSpc>
              <a:spcAft>
                <a:spcPts val="1000"/>
              </a:spcAft>
            </a:pPr>
            <a:r>
              <a:rPr lang="de-DE" sz="2400" dirty="0" smtClean="0">
                <a:solidFill>
                  <a:schemeClr val="accent1">
                    <a:shade val="50000"/>
                    <a:satMod val="110000"/>
                  </a:schemeClr>
                </a:solidFill>
              </a:rPr>
              <a:t>Auswahl geeigneter Roggensorten</a:t>
            </a:r>
            <a:endParaRPr lang="de-DE" sz="2400" dirty="0">
              <a:solidFill>
                <a:schemeClr val="accent1">
                  <a:shade val="50000"/>
                  <a:satMod val="110000"/>
                </a:schemeClr>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83127"/>
            <a:ext cx="2787774" cy="3717032"/>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9334" y="1881436"/>
            <a:ext cx="2789042" cy="3718723"/>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881435"/>
            <a:ext cx="5354327" cy="4015745"/>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2360" y="1878840"/>
            <a:ext cx="5091216" cy="3818412"/>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2961" y="1858921"/>
            <a:ext cx="3003798" cy="4005064"/>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9920" y="1700808"/>
            <a:ext cx="3438043" cy="4584057"/>
          </a:xfrm>
          <a:prstGeom prst="rect">
            <a:avLst/>
          </a:prstGeom>
        </p:spPr>
      </p:pic>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9945" y="1864901"/>
            <a:ext cx="6012160" cy="4509120"/>
          </a:xfrm>
          <a:prstGeom prst="rect">
            <a:avLst/>
          </a:prstGeom>
        </p:spPr>
      </p:pic>
      <p:pic>
        <p:nvPicPr>
          <p:cNvPr id="16" name="Grafik 15"/>
          <p:cNvPicPr>
            <a:picLocks noChangeAspect="1"/>
          </p:cNvPicPr>
          <p:nvPr/>
        </p:nvPicPr>
        <p:blipFill rotWithShape="1">
          <a:blip r:embed="rId9">
            <a:extLst>
              <a:ext uri="{28A0092B-C50C-407E-A947-70E740481C1C}">
                <a14:useLocalDpi xmlns:a14="http://schemas.microsoft.com/office/drawing/2010/main" val="0"/>
              </a:ext>
            </a:extLst>
          </a:blip>
          <a:srcRect l="-1" t="27277" r="-229" b="29281"/>
          <a:stretch/>
        </p:blipFill>
        <p:spPr>
          <a:xfrm>
            <a:off x="557808" y="2636911"/>
            <a:ext cx="7974632" cy="2592289"/>
          </a:xfrm>
          <a:prstGeom prst="rect">
            <a:avLst/>
          </a:prstGeom>
        </p:spPr>
      </p:pic>
    </p:spTree>
    <p:extLst>
      <p:ext uri="{BB962C8B-B14F-4D97-AF65-F5344CB8AC3E}">
        <p14:creationId xmlns:p14="http://schemas.microsoft.com/office/powerpoint/2010/main" val="98532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nym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118</Words>
  <Application>Microsoft Office PowerPoint</Application>
  <PresentationFormat>Bildschirmpräsentation (4:3)</PresentationFormat>
  <Paragraphs>50</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Agfa Rotis Semisans</vt:lpstr>
      <vt:lpstr>Arial</vt:lpstr>
      <vt:lpstr>Calibri</vt:lpstr>
      <vt:lpstr>Verdana</vt:lpstr>
      <vt:lpstr>Wingdings 2</vt:lpstr>
      <vt:lpstr>Ganymed</vt:lpstr>
      <vt:lpstr>„RegioSecale- Neue Roggenprodukte mit maßgeschneiderten Eigenschaften für neue Käuferschichten“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Betriebliche Gesundheitsvorsorge</dc:title>
  <dc:creator>Holger</dc:creator>
  <cp:lastModifiedBy>GniffkeH</cp:lastModifiedBy>
  <cp:revision>80</cp:revision>
  <dcterms:created xsi:type="dcterms:W3CDTF">2015-03-25T08:38:40Z</dcterms:created>
  <dcterms:modified xsi:type="dcterms:W3CDTF">2018-01-04T08:11:03Z</dcterms:modified>
</cp:coreProperties>
</file>